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>
      <p:ext uri="{19B8F6BF-5375-455C-9EA6-DF929625EA0E}">
        <p15:presenceInfo xmlns:p15="http://schemas.microsoft.com/office/powerpoint/2012/main" userId="Ferguson, Mea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76962" autoAdjust="0"/>
  </p:normalViewPr>
  <p:slideViewPr>
    <p:cSldViewPr snapToGrid="0" snapToObjects="1">
      <p:cViewPr varScale="1">
        <p:scale>
          <a:sx n="98" d="100"/>
          <a:sy n="98" d="100"/>
        </p:scale>
        <p:origin x="2040" y="58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使用引导师模板的目的：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该模板将为主持“倾听您的声音”会议提供便利，可供管理层和一线人员使用。开始会议前，请务必（在相应的位置）填写相关信息。</a:t>
            </a:r>
          </a:p>
          <a:p>
            <a:endParaRPr lang="en-US" baseline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模板中附有备注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务必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在使用该模板主持“倾听您的声音”会议前，将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插入单位名称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替换为您的账户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单位名称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务必：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与团队一起回顾调查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目标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baseline="0" dirty="0" smtClean="0"/>
          </a:p>
          <a:p>
            <a:r>
              <a:rPr lang="en-US" b="1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备注</a:t>
            </a:r>
            <a:r>
              <a:rPr lang="en-US" b="1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讨论调查目标，以及调查结果如何帮助公司取得重大进步，提高公司效能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务必：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查看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敬业度调查流程</a:t>
            </a:r>
            <a:endParaRPr lang="en-US" baseline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b="1" baseline="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b="1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备注</a:t>
            </a:r>
            <a:r>
              <a:rPr lang="en-US" b="1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</a:p>
          <a:p>
            <a:r>
              <a:rPr lang="en-US" b="1" u="none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第</a:t>
            </a:r>
            <a:r>
              <a:rPr lang="en-US" b="1" u="none" dirty="0" smtClean="0"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 1 </a:t>
            </a:r>
            <a:r>
              <a:rPr lang="en-US" b="1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步：开展</a:t>
            </a:r>
            <a:r>
              <a:rPr lang="en-US" b="1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调查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</a:t>
            </a:r>
            <a:r>
              <a:rPr lang="en-US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随机抽取部分员工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，邀请</a:t>
            </a:r>
            <a:r>
              <a:rPr lang="en-US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其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完成我们的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自愿、保密性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调查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  <a:p>
            <a:r>
              <a:rPr lang="en-US" b="1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第</a:t>
            </a:r>
            <a:r>
              <a:rPr lang="en-US" b="1" u="none" baseline="0" dirty="0" smtClean="0"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 2 </a:t>
            </a:r>
            <a:r>
              <a:rPr lang="en-US" b="1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步：分析和阐释结果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：完成调查后，收集并分析调查结果，确定整个公司的员工敬业度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 </a:t>
            </a:r>
          </a:p>
          <a:p>
            <a:r>
              <a:rPr lang="en-US" b="1" u="none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第</a:t>
            </a:r>
            <a:r>
              <a:rPr lang="en-US" b="1" u="none" dirty="0" smtClean="0"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 3 </a:t>
            </a:r>
            <a:r>
              <a:rPr lang="en-US" b="1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步：</a:t>
            </a:r>
            <a:r>
              <a:rPr lang="en-US" b="1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分享结果和确定问题优先顺序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：在公司内分享调查结果，确定机会领域优先顺序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</a:t>
            </a:r>
          </a:p>
          <a:p>
            <a:r>
              <a:rPr lang="en-US" b="1" u="none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第</a:t>
            </a:r>
            <a:r>
              <a:rPr lang="en-US" b="1" u="none" dirty="0" smtClean="0"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 4 </a:t>
            </a:r>
            <a:r>
              <a:rPr lang="en-US" b="1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步：</a:t>
            </a:r>
            <a:r>
              <a:rPr lang="en-US" b="1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制定行动计划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</a:t>
            </a:r>
            <a:r>
              <a:rPr lang="en-US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制定行动计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划，提升已确定的机会领域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 </a:t>
            </a:r>
          </a:p>
          <a:p>
            <a:r>
              <a:rPr lang="en-US" b="1" u="none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第</a:t>
            </a:r>
            <a:r>
              <a:rPr lang="en-US" b="1" u="none" dirty="0" smtClean="0"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 5 </a:t>
            </a:r>
            <a:r>
              <a:rPr lang="en-US" b="1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步：实施</a:t>
            </a:r>
            <a:r>
              <a:rPr lang="en-US" b="1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计划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</a:t>
            </a:r>
            <a:r>
              <a:rPr lang="en-US" u="none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实施行动计划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 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经理负责确保实施制定的行动计划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 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  <a:p>
            <a:r>
              <a:rPr lang="en-US" b="1" u="none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第</a:t>
            </a:r>
            <a:r>
              <a:rPr lang="en-US" b="1" u="none" dirty="0" smtClean="0">
                <a:latin typeface="Arial" panose="020B0604020202020204" pitchFamily="34" charset="0"/>
                <a:ea typeface="宋体" panose="02010600030101010101" pitchFamily="2" charset="-122"/>
                <a:cs typeface="Arial" pitchFamily="34" charset="0"/>
              </a:rPr>
              <a:t> 6 </a:t>
            </a:r>
            <a:r>
              <a:rPr lang="en-US" b="1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步：跟进和沟通进展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：经理将跟进并沟通全年的进展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 </a:t>
            </a:r>
            <a:r>
              <a:rPr lang="en-US" u="none" baseline="0" dirty="0" err="1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经理还将在必要时利用该机会对行动计划进行修改和增补</a:t>
            </a:r>
            <a:r>
              <a:rPr lang="en-US" u="none" baseline="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。 </a:t>
            </a:r>
          </a:p>
          <a:p>
            <a:endParaRPr 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务必：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查看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员工效能框架</a:t>
            </a:r>
            <a:endParaRPr lang="en-US" baseline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b="1" i="0" baseline="0" dirty="0" smtClean="0"/>
          </a:p>
          <a:p>
            <a:r>
              <a:rPr lang="en-US" b="1" i="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备注</a:t>
            </a:r>
            <a:r>
              <a:rPr lang="en-US" b="1" i="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r>
              <a:rPr lang="en-US" dirty="0" smtClean="0"/>
              <a:t>2013 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年，我们与合益集团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开展合作，其员工效能框架沿用至今。提升员工效能包括两大关键元素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 </a:t>
            </a:r>
          </a:p>
          <a:p>
            <a:endParaRPr lang="en-US" baseline="0" dirty="0" smtClean="0"/>
          </a:p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员工敬业度表现在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员工对组织的使命感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愿意向朋友和家人推荐自己的公司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为在公司工作而自豪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愿意与公司共进退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 </a:t>
            </a: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marL="0" indent="0">
              <a:buFont typeface="Arial" pitchFamily="34" charset="0"/>
              <a:buNone/>
            </a:pPr>
            <a:r>
              <a:rPr lang="en-US" b="1" u="sng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b="1" u="sng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意愿</a:t>
            </a:r>
            <a:r>
              <a:rPr lang="en-US" b="1" u="sng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b="1" u="sng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 smtClean="0"/>
          </a:p>
          <a:p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还包括员工的自发努力，具体表现在，愿意为公司取得成功而承担超越职责的工作或付出更多努力。但仅有敬业度是不够的。研究表明，尽管十分之九的员工声称他们立志成功，但只有不到三分之二的人认为自己能够尽量保持高效。很多潜能都遭到荒废。 </a:t>
            </a:r>
          </a:p>
          <a:p>
            <a:endParaRPr lang="en-US" dirty="0" smtClean="0"/>
          </a:p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究其原因，是因为缺乏“增能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</a:p>
          <a:p>
            <a:endParaRPr lang="en-US" dirty="0" smtClean="0"/>
          </a:p>
          <a:p>
            <a:r>
              <a:rPr lang="en-US" i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可从两个因素评估员工的增能</a:t>
            </a:r>
            <a:r>
              <a:rPr lang="en-US" i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优化的角色和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支持性环境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dirty="0" smtClean="0"/>
          </a:p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优化的角色是指员工自身与工作要求之间的匹配程度，如工作能力、技能和培训状况。体现在员工技能是否与所分配的职责匹配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支持性环境是指构建能够帮助而非阻碍提高员工效率的工作环境，并扫清妨碍“完成工作”的重重障碍。在支持性环境中，员工可以获得成功完成工作的必要资源，包括获取相关信息、明确职责、提供反馈和使用相关技术。</a:t>
            </a:r>
          </a:p>
          <a:p>
            <a:endParaRPr lang="en-US" dirty="0" smtClean="0"/>
          </a:p>
          <a:p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能力</a:t>
            </a: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</a:p>
          <a:p>
            <a:endParaRPr lang="en-US" dirty="0" smtClean="0"/>
          </a:p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如果将敬业度和增能比喻成一辆自行车，那么敬业度就是车身（或车架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），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增能就是车轮。二者同样重要，但若失去车轮，自行车就无法前进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eaLnBrk="1" hangingPunct="1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i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与仅关注敬业度相比，兼顾</a:t>
            </a:r>
            <a:r>
              <a:rPr lang="en-US" sz="1200" i="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敬业度和增能可以为企业带来更大效益。员工</a:t>
            </a:r>
            <a:r>
              <a:rPr lang="en-US" sz="1200" i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敬业度和员工效能将推动企业财务成功，提高客户满意度，以及留住人才。 </a:t>
            </a:r>
            <a:endParaRPr lang="en-US" sz="1200" i="0" baseline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 smtClean="0"/>
          </a:p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员工敬业度的含义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拥有清晰明确的方向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对领导者充满信心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以质量和客户为本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尊重和认可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发展机会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多元化和包容性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dirty="0" smtClean="0"/>
          </a:p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员工增能度的含义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绩效管理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授权和赋权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培训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合作和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工作、结构和流程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务必</a:t>
            </a: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说明</a:t>
            </a:r>
            <a:r>
              <a:rPr lang="en-US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如何解读调查结果</a:t>
            </a:r>
            <a:r>
              <a:rPr lang="en-US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baseline="0" dirty="0" smtClean="0"/>
          </a:p>
          <a:p>
            <a:r>
              <a:rPr lang="en-US" sz="1200" b="1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备注</a:t>
            </a:r>
            <a:r>
              <a:rPr lang="en-US" sz="1200" b="1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</a:p>
          <a:p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调查中大多数问题采用</a:t>
            </a:r>
            <a:r>
              <a:rPr lang="en-US" sz="1200" baseline="0" dirty="0" smtClean="0"/>
              <a:t> 5 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分制，从非常好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强烈同意到非常差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强烈反对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en-US" sz="120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赞同百分比（绿色阴影）表示结果中非常好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强烈同意所占比例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[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即得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1200" baseline="0" dirty="0" smtClean="0"/>
              <a:t>5 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分或</a:t>
            </a:r>
            <a:r>
              <a:rPr lang="en-US" sz="1200" baseline="0" dirty="0" smtClean="0"/>
              <a:t> 4 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分的调查问题所占百分比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中立百分比（黄色阴影）表示结果中一般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既不同意也不反对所占比例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[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即得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1200" baseline="0" dirty="0" smtClean="0"/>
              <a:t>3 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分的调查问题所占百分比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不赞同百分比（红色阴影）表示结果中差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反对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非常差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强烈反对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即得</a:t>
            </a:r>
            <a:r>
              <a:rPr lang="en-US" sz="1200" baseline="0" dirty="0" smtClean="0">
                <a:latin typeface="+mn-lt"/>
                <a:ea typeface="宋体" panose="02010600030101010101" pitchFamily="2" charset="-122"/>
              </a:rPr>
              <a:t> </a:t>
            </a:r>
            <a:r>
              <a:rPr lang="en-US" sz="1200" baseline="0" dirty="0" smtClean="0"/>
              <a:t>2 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分或</a:t>
            </a:r>
            <a:r>
              <a:rPr lang="en-US" sz="1200" baseline="0" dirty="0" smtClean="0"/>
              <a:t> 1 </a:t>
            </a: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分的调查问题所占百分比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根据赞同和不赞同比例得出确定的优势和机会</a:t>
            </a:r>
            <a:r>
              <a:rPr lang="en-US" sz="120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务必</a:t>
            </a: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b="1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对于管理层“倾听您的声音”会议，请先查看并讨论您的团队成果，再起草并制定行动计划</a:t>
            </a:r>
            <a:r>
              <a:rPr lang="en-US" b="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征求反馈、问题和疑虑</a:t>
            </a:r>
            <a:r>
              <a:rPr lang="en-US" b="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  <a:p>
            <a:pPr marL="171450" indent="-171450">
              <a:buFontTx/>
              <a:buChar char="-"/>
            </a:pPr>
            <a:r>
              <a:rPr lang="en-US" b="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向每位参与者分发一份管理层行动计划工作表</a:t>
            </a:r>
            <a:r>
              <a:rPr lang="en-US" b="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提示</a:t>
            </a: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b="1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b="0" baseline="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讨论结果、创建行动计划时，请充分利用行动计划资源库，明确问题和可能采取的措施（位于员工敬业度网站</a:t>
            </a:r>
            <a:r>
              <a:rPr lang="en-US" b="0" baseline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 </a:t>
            </a:r>
            <a:endParaRPr lang="en-US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dirty="0" smtClean="0"/>
              <a:t>DIVIDER SLIDE</a:t>
            </a:r>
            <a:br>
              <a:rPr lang="en-US" dirty="0" smtClean="0"/>
            </a:br>
            <a:r>
              <a:rPr lang="en-US" dirty="0" smtClean="0"/>
              <a:t>TITLE PAGE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3" y="2619464"/>
            <a:ext cx="6608762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2019 </a:t>
            </a:r>
            <a:r>
              <a:rPr lang="zh-CN" altLang="en-US" sz="2800" dirty="0" smtClean="0"/>
              <a:t>年</a:t>
            </a:r>
            <a:r>
              <a:rPr lang="en-US" sz="28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员工敬业度调查</a:t>
            </a:r>
            <a:endParaRPr 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en-US" sz="19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插入单位名称</a:t>
            </a:r>
            <a:r>
              <a:rPr lang="en-US" sz="1900" dirty="0" smtClean="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endParaRPr lang="en-US" sz="19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调查维度和问题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备注</a:t>
            </a: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</a:t>
            </a:r>
            <a:r>
              <a:rPr lang="zh-CN" altLang="en-US" sz="900" i="1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cs typeface="Arial" pitchFamily="34" charset="0"/>
              </a:rPr>
              <a:t>参与网上调查的员工需要回答项目内容后标有*的问题。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55633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维度</a:t>
                      </a:r>
                      <a:endParaRPr lang="en-US" sz="13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</a:t>
                      </a:r>
                      <a:r>
                        <a:rPr lang="en-US" sz="1300" baseline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3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合作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我的工作团队可以从其他依赖的部门获得高质量的支持</a:t>
                      </a:r>
                      <a:r>
                        <a:rPr lang="en-US" sz="1000" dirty="0" smtClean="0"/>
                        <a:t>  </a:t>
                      </a:r>
                    </a:p>
                    <a:p>
                      <a:r>
                        <a:rPr lang="en-US" sz="1000" dirty="0" smtClean="0"/>
                        <a:t>43.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我的工作团队合作良好，具有团队合作精神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员工增能</a:t>
                      </a:r>
                      <a:r>
                        <a:rPr lang="zh-CN" alt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度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我的工作情况让我能够尽量多产出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我的技能和能力可以在工作中得到充分发挥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我的工作让我有机会从事具有挑战性且感兴趣的任务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42.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要想做好我的工作，障碍并不大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使命</a:t>
                      </a:r>
                      <a:r>
                        <a:rPr lang="en-US" sz="1000" b="1" baseline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和价值观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10.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我了解爱玛客的使命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11. </a:t>
                      </a:r>
                      <a:r>
                        <a:rPr lang="en-US" sz="1000" u="none" strike="noStrike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我对爱玛客的使命了如指掌</a:t>
                      </a:r>
                      <a:r>
                        <a:rPr lang="en-US" sz="1000" u="none" strike="noStrike" dirty="0" smtClean="0"/>
                        <a:t>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12. </a:t>
                      </a:r>
                      <a:r>
                        <a:rPr lang="en-US" sz="1000" u="none" strike="noStrike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我了解爱玛客的价值观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13.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en-US" sz="1000" u="none" strike="noStrike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我对爱玛客的价值观了如指掌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绩效管理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25. </a:t>
                      </a:r>
                      <a:r>
                        <a:rPr lang="zh-CN" altLang="en-US" sz="1000" u="none" strike="noStrike" dirty="0" smtClean="0">
                          <a:latin typeface="宋体" panose="02010600030101010101" pitchFamily="2" charset="-122"/>
                          <a:ea typeface="+mn-ea"/>
                        </a:rPr>
                        <a:t>我定期获得工作方面的明确反馈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26. </a:t>
                      </a:r>
                      <a:r>
                        <a:rPr lang="zh-CN" altLang="en-US" sz="1000" u="none" strike="noStrike" dirty="0" smtClean="0">
                          <a:latin typeface="宋体" panose="02010600030101010101" pitchFamily="2" charset="-122"/>
                          <a:ea typeface="+mn-ea"/>
                        </a:rPr>
                        <a:t>我了解如何评估我的工作表现</a:t>
                      </a:r>
                      <a:endParaRPr lang="en-US" sz="1000" u="none" strike="noStrike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27. </a:t>
                      </a:r>
                      <a:r>
                        <a:rPr lang="zh-CN" altLang="en-US" sz="1000" u="none" strike="noStrike" dirty="0" smtClean="0">
                          <a:latin typeface="宋体" panose="02010600030101010101" pitchFamily="2" charset="-122"/>
                          <a:ea typeface="+mn-ea"/>
                        </a:rPr>
                        <a:t>我了解对我工作的预期</a:t>
                      </a:r>
                      <a:endParaRPr lang="en-US" sz="1000" u="none" strike="noStrike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资源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我具有做好本职工作所需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的信息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zh-CN" altLang="en-US" sz="1000" baseline="0" dirty="0" smtClean="0">
                          <a:latin typeface="宋体" panose="02010600030101010101" pitchFamily="2" charset="-122"/>
                          <a:ea typeface="+mn-ea"/>
                        </a:rPr>
                        <a:t>我具有做好本职工作所需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的资源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 smtClean="0">
                          <a:latin typeface="宋体" panose="02010600030101010101" pitchFamily="2" charset="-122"/>
                          <a:ea typeface="+mn-ea"/>
                        </a:rPr>
                        <a:t>调查跟进</a:t>
                      </a:r>
                      <a:r>
                        <a:rPr 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/>
                      </a:r>
                      <a:br>
                        <a:rPr 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只列于在线调查中</a:t>
                      </a:r>
                      <a:r>
                        <a:rPr 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46.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我参加了针对以前调查结果的反馈会议*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en-US" sz="1000" dirty="0" smtClean="0"/>
                        <a:t>47.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已对上次调查发现的问题采取了措施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</a:p>
                    <a:p>
                      <a:r>
                        <a:rPr lang="en-US" sz="1000" dirty="0" smtClean="0"/>
                        <a:t>48.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上次调查后已取得进步*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培训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爱玛客提供做好本职工作所需的培训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r>
                        <a:rPr lang="en-US" sz="1000" dirty="0" smtClean="0"/>
                        <a:t>41.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新员工接受做好本职工作所需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0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</a:t>
                      </a:r>
                      <a:r>
                        <a:rPr 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zh-CN" altLang="en-US" sz="1000" b="1" baseline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组织</a:t>
                      </a:r>
                      <a:r>
                        <a:rPr lang="en-US" sz="1000" b="1" baseline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和流程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工作场所的安全性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r>
                        <a:rPr lang="en-US" sz="1000" dirty="0" smtClean="0"/>
                        <a:t>39.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我的团队中的工作组织得很有条理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调查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目的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爱玛客全球敬业度调查为每位员工提供机会，对爱玛客的下列主题畅所欲言，表明自己最坦诚和私人的观点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公司领导层</a:t>
            </a:r>
            <a:endParaRPr 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>
                <a:latin typeface="宋体" panose="02010600030101010101" pitchFamily="2" charset="-122"/>
                <a:ea typeface="宋体" panose="02010600030101010101" pitchFamily="2" charset="-122"/>
              </a:rPr>
              <a:t>员工支持</a:t>
            </a:r>
            <a:r>
              <a:rPr 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sz="1800" dirty="0" err="1"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endParaRPr 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>
                <a:latin typeface="宋体" panose="02010600030101010101" pitchFamily="2" charset="-122"/>
                <a:ea typeface="宋体" panose="02010600030101010101" pitchFamily="2" charset="-122"/>
              </a:rPr>
              <a:t>工具和流程</a:t>
            </a:r>
            <a:endParaRPr 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>
                <a:latin typeface="宋体" panose="02010600030101010101" pitchFamily="2" charset="-122"/>
                <a:ea typeface="宋体" panose="02010600030101010101" pitchFamily="2" charset="-122"/>
              </a:rPr>
              <a:t>培训和</a:t>
            </a:r>
            <a:r>
              <a:rPr lang="en-US" sz="18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发展</a:t>
            </a:r>
            <a:endParaRPr lang="en-US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调查结果有助于确定一段时期内员工态度和观念的趋势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00050" lvl="1" indent="0">
              <a:buNone/>
            </a:pPr>
            <a:r>
              <a:rPr lang="zh-CN" altLang="en-US" dirty="0">
                <a:latin typeface="宋体" panose="02010600030101010101" pitchFamily="2" charset="-122"/>
              </a:rPr>
              <a:t>领导者能够发现优势，明确需要提升的机会，从而提高公司</a:t>
            </a:r>
            <a:r>
              <a:rPr lang="zh-CN" altLang="en-US" dirty="0" smtClean="0">
                <a:latin typeface="宋体" panose="02010600030101010101" pitchFamily="2" charset="-122"/>
              </a:rPr>
              <a:t>效能。</a:t>
            </a:r>
            <a:endParaRPr 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569372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485806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敬业度调查流程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/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开展调查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928234" y="4401868"/>
            <a:ext cx="2242312" cy="868680"/>
            <a:chOff x="4691693" y="3038880"/>
            <a:chExt cx="2562984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691693" y="3085720"/>
              <a:ext cx="2545422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分享结果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和确定问题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/>
              </a:r>
              <a:b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</a:b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优先顺序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22440" y="5643438"/>
            <a:ext cx="2243522" cy="868680"/>
            <a:chOff x="2810251" y="4065935"/>
            <a:chExt cx="2801285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810251" y="4112775"/>
              <a:ext cx="2671195" cy="8658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制定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行动计划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5"/>
            <a:ext cx="2214361" cy="868680"/>
            <a:chOff x="1067749" y="3038881"/>
            <a:chExt cx="2764873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075199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实施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计划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64966" y="2415547"/>
            <a:ext cx="2233997" cy="868680"/>
            <a:chOff x="1043232" y="984771"/>
            <a:chExt cx="2789392" cy="663489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1043232" y="1200576"/>
              <a:ext cx="2671195" cy="32958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1800"/>
                </a:lnSpc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跟进和沟通进展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5265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分析和阐释结果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员工效能框架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ja-JP" sz="1700" b="1" dirty="0" err="1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员工效能</a:t>
              </a:r>
              <a:endParaRPr lang="en-US" altLang="ja-JP" sz="17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敬业度</a:t>
                </a:r>
                <a:endParaRPr lang="en-US" altLang="ja-JP" sz="1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承诺</a:t>
                </a:r>
                <a:endParaRPr lang="en-US" altLang="ja-JP" sz="1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自发努力</a:t>
                </a:r>
                <a:endParaRPr lang="en-US" altLang="ja-JP" sz="1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增能</a:t>
                </a:r>
                <a:r>
                  <a:rPr lang="zh-CN" altLang="en-US" sz="14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度</a:t>
                </a:r>
                <a:endParaRPr lang="en-US" altLang="ja-JP" sz="1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优化的角色</a:t>
                </a:r>
                <a:endParaRPr lang="en-US" altLang="ja-JP" sz="1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宋体" panose="02010600030101010101" pitchFamily="2" charset="-122"/>
                    <a:ea typeface="宋体" panose="02010600030101010101" pitchFamily="2" charset="-122"/>
                    <a:cs typeface="Arial" pitchFamily="34" charset="0"/>
                  </a:rPr>
                  <a:t>支持性环境</a:t>
                </a:r>
                <a:endParaRPr lang="ja-JP" altLang="en-US" sz="14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财务绩效</a:t>
              </a:r>
              <a:endParaRPr lang="en-US" sz="16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6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客户满意度</a:t>
              </a:r>
              <a:endParaRPr lang="en-US" sz="1600" b="1" i="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吸引并留住人才</a:t>
              </a:r>
              <a:endParaRPr lang="en-US" sz="16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6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员工绩效</a:t>
              </a:r>
              <a:endParaRPr lang="en-US" sz="1600" b="1" i="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600" b="1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业务成果</a:t>
              </a:r>
              <a:endParaRPr lang="en-US" sz="16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了解您的结果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4922" y="2725223"/>
            <a:ext cx="7031635" cy="2260064"/>
            <a:chOff x="485222" y="2910879"/>
            <a:chExt cx="8191224" cy="24266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7015850" y="2942896"/>
              <a:ext cx="1660596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非常差</a:t>
              </a:r>
              <a:r>
                <a:rPr kumimoji="1" lang="en-GB" sz="1100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强烈反对</a:t>
              </a:r>
              <a:endParaRPr kumimoji="1" lang="en-GB" sz="110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10879"/>
              <a:ext cx="1180692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差</a:t>
              </a:r>
              <a:r>
                <a:rPr kumimoji="1" lang="en-GB" sz="1100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反对</a:t>
              </a:r>
              <a:endParaRPr kumimoji="1" lang="en-GB" sz="110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78519" y="2929836"/>
              <a:ext cx="1922160" cy="4626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一般</a:t>
              </a:r>
              <a:r>
                <a:rPr kumimoji="1" lang="en-GB" sz="1100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/</a:t>
              </a:r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既不同意也</a:t>
              </a:r>
              <a:endParaRPr kumimoji="1" lang="en-GB" sz="1100" dirty="0" smtClean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  <a:p>
              <a:pPr algn="ctr"/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不反对</a:t>
              </a:r>
              <a:endParaRPr kumimoji="1" lang="en-GB" sz="110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29159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良好</a:t>
              </a:r>
              <a:r>
                <a:rPr kumimoji="1" lang="en-GB" sz="1100" dirty="0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/ </a:t>
              </a:r>
              <a:endParaRPr kumimoji="1" lang="en-GB" sz="110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  <a:p>
              <a:pPr algn="ctr"/>
              <a:r>
                <a:rPr kumimoji="1" lang="en-GB" sz="1100" dirty="0" err="1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同意</a:t>
              </a:r>
              <a:endParaRPr kumimoji="1" lang="en-GB" sz="110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485222" y="2941185"/>
              <a:ext cx="140798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非常好</a:t>
              </a:r>
              <a:r>
                <a:rPr kumimoji="1" lang="en-GB" sz="1100" dirty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en-GB" sz="1100" dirty="0" err="1" smtClean="0"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强烈同意</a:t>
              </a:r>
              <a:endParaRPr kumimoji="1" lang="en-GB" sz="1100" dirty="0"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4505" y="4972050"/>
              <a:ext cx="2593391" cy="360327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赞同</a:t>
              </a:r>
              <a:endParaRPr kumimoji="1" lang="en-GB" sz="16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不赞同</a:t>
              </a:r>
              <a:endParaRPr kumimoji="1" lang="en-GB" sz="16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 dirty="0" err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Arial" pitchFamily="34" charset="0"/>
                </a:rPr>
                <a:t>中立</a:t>
              </a:r>
              <a:endParaRPr kumimoji="1" lang="en-GB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77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ct val="110000"/>
              </a:lnSpc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大多数问题采用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分制，从非常好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强烈同意到</a:t>
            </a: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非常差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强烈反对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。 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管理层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行动计划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1833"/>
              </p:ext>
            </p:extLst>
          </p:nvPr>
        </p:nvGraphicFramePr>
        <p:xfrm>
          <a:off x="509222" y="1290307"/>
          <a:ext cx="8118730" cy="54273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8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7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35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3846">
                <a:tc>
                  <a:txBody>
                    <a:bodyPr/>
                    <a:lstStyle/>
                    <a:p>
                      <a:pPr lvl="0"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itchFamily="34" charset="0"/>
                        </a:rPr>
                        <a:t>机会</a:t>
                      </a:r>
                      <a:endParaRPr lang="en-US" sz="18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+mn-ea"/>
                          <a:cs typeface="Arial" pitchFamily="34" charset="0"/>
                        </a:rPr>
                        <a:t>我们如何去做</a:t>
                      </a:r>
                      <a:endParaRPr lang="en-US" sz="18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800" baseline="0" dirty="0" smtClean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itchFamily="34" charset="0"/>
                        </a:rPr>
                        <a:t>截止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itchFamily="34" charset="0"/>
                        </a:rPr>
                        <a:t>日期</a:t>
                      </a:r>
                      <a:endParaRPr lang="en-US" sz="18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613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5745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152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4008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53482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附录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调查维度和问题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31123"/>
              </p:ext>
            </p:extLst>
          </p:nvPr>
        </p:nvGraphicFramePr>
        <p:xfrm>
          <a:off x="800100" y="1268453"/>
          <a:ext cx="7543800" cy="50675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维度</a:t>
                      </a:r>
                      <a:endParaRPr lang="en-US" sz="13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</a:t>
                      </a:r>
                      <a:r>
                        <a:rPr lang="en-US" sz="1300" baseline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3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职权</a:t>
                      </a:r>
                      <a:r>
                        <a:rPr 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</a:t>
                      </a:r>
                      <a:r>
                        <a:rPr lang="zh-CN" altLang="en-US" sz="10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授权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21. </a:t>
                      </a:r>
                      <a:r>
                        <a:rPr lang="en-US" sz="1000" u="none" strike="noStrike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我有足够的职权以高效地执行工作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22. </a:t>
                      </a:r>
                      <a:r>
                        <a:rPr lang="zh-CN" altLang="en-US" sz="1000" u="none" strike="noStrike" dirty="0" smtClean="0">
                          <a:latin typeface="宋体" panose="02010600030101010101" pitchFamily="2" charset="-122"/>
                          <a:ea typeface="+mn-ea"/>
                        </a:rPr>
                        <a:t>我的意见可以获得采纳和应用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000" u="none" strike="noStrike" dirty="0" smtClean="0"/>
                        <a:t>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1" dirty="0" smtClean="0">
                          <a:latin typeface="宋体" panose="02010600030101010101" pitchFamily="2" charset="-122"/>
                          <a:ea typeface="+mn-ea"/>
                        </a:rPr>
                        <a:t>清楚明确</a:t>
                      </a:r>
                      <a:r>
                        <a:rPr lang="en-US" sz="1000" b="1" baseline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的方向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zh-CN" altLang="en-US" sz="1000" u="none" strike="noStrike" dirty="0" smtClean="0">
                          <a:latin typeface="宋体" panose="02010600030101010101" pitchFamily="2" charset="-122"/>
                          <a:ea typeface="+mn-ea"/>
                        </a:rPr>
                        <a:t>我非常了解爱玛客的战略和目标</a:t>
                      </a:r>
                      <a:r>
                        <a:rPr lang="en-US" sz="1000" u="none" strike="noStrike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我认为我的工作对爱玛客的成功做出了贡献</a:t>
                      </a:r>
                      <a:endParaRPr lang="en-US" sz="1000" u="none" strike="noStrike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</a:t>
                      </a:r>
                      <a:r>
                        <a:rPr lang="en-US" sz="1000" b="1" baseline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领导者</a:t>
                      </a:r>
                      <a:r>
                        <a:rPr lang="zh-CN" altLang="en-US" sz="1000" b="1" baseline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en-US" sz="1000" b="1" baseline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信心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爱玛客与当地社区紧密相连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r>
                        <a:rPr lang="en-US" sz="1000" dirty="0" smtClean="0"/>
                        <a:t>9. </a:t>
                      </a:r>
                      <a:r>
                        <a:rPr lang="zh-CN" altLang="en-US" sz="1000" dirty="0" smtClean="0"/>
                        <a:t>总而言之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爱玛客管理高效，运行稳健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r>
                        <a:rPr lang="en-US" sz="1000" dirty="0" smtClean="0"/>
                        <a:t>19.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在与员工的交流中公开坦诚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r>
                        <a:rPr lang="en-US" sz="1000" dirty="0" smtClean="0"/>
                        <a:t>20.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您对爱玛客高层领导团队的整体信任与信心程度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 </a:t>
                      </a:r>
                    </a:p>
                    <a:p>
                      <a:r>
                        <a:rPr lang="en-US" sz="1000" dirty="0" smtClean="0"/>
                        <a:t>44.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调查中的信息会建设性使用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发展机会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17.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您的学习和发展机会</a:t>
                      </a:r>
                      <a:r>
                        <a:rPr lang="en-US" sz="1000" dirty="0" smtClean="0"/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18.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您在爱玛客实现个人职业目标的机会</a:t>
                      </a:r>
                      <a:r>
                        <a:rPr lang="en-US" sz="1000" dirty="0" smtClean="0"/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我获得了发展相关指导培训</a:t>
                      </a:r>
                      <a:r>
                        <a:rPr lang="en-US" sz="1000" dirty="0" smtClean="0"/>
                        <a:t>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多元化和包容性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6.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爱玛客理解并鼓励员工间的差异</a:t>
                      </a:r>
                      <a:r>
                        <a:rPr lang="en-US" sz="1000" dirty="0" smtClean="0"/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7.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整体而言，爱玛客致力于让所有员工获得平等的机会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员工</a:t>
                      </a:r>
                      <a:r>
                        <a:rPr lang="en-US" sz="1000" b="1" baseline="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敬业度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3.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为爱玛客工作我感到骄傲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pPr lvl="0" algn="l"/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我会推荐家人或朋友到爱玛客工作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pPr lvl="0" algn="l"/>
                      <a:r>
                        <a:rPr lang="en-US" sz="1000" dirty="0" smtClean="0"/>
                        <a:t>5.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爱玛客激励我更加努力，而不仅仅是做到即好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l"/>
                      <a:r>
                        <a:rPr lang="en-US" sz="1000" dirty="0" smtClean="0"/>
                        <a:t>29. 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公司激励我积极工作，超越正常工作职责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l"/>
                      <a:r>
                        <a:rPr lang="en-US" sz="1000" dirty="0" smtClean="0"/>
                        <a:t>45.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如果可以选择，您想继续在爱玛客工作多长时间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？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质量和客户为本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爱玛客提供的客户服务质量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r>
                        <a:rPr lang="en-US" sz="1000" dirty="0" smtClean="0"/>
                        <a:t>15.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爱玛客提供的客户支持质量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  <a:ea typeface="+mn-ea"/>
                        </a:rPr>
                        <a:t>（如响应、灵活性、完成时间）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</a:p>
                    <a:p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我的团队员工致力于提供高质量的产品与服务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尊重和认可</a:t>
                      </a:r>
                      <a:endParaRPr lang="en-US" sz="10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爱玛客支持我合理平衡工作和个人生活的关系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  </a:t>
                      </a:r>
                    </a:p>
                    <a:p>
                      <a:r>
                        <a:rPr lang="en-US" sz="1000" dirty="0" smtClean="0"/>
                        <a:t>35.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我获得了应有的尊重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当我出色完成工作时，会获得认可</a:t>
                      </a:r>
                      <a:r>
                        <a:rPr lang="en-US" sz="1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r>
                        <a:rPr lang="en-US" sz="1000" dirty="0" smtClean="0"/>
                        <a:t>37. </a:t>
                      </a:r>
                      <a:r>
                        <a:rPr lang="en-US" sz="1000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我认为我对工作的贡献获得了赏识</a:t>
                      </a:r>
                      <a:endParaRPr lang="en-US" sz="10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备注</a:t>
            </a: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itchFamily="34" charset="0"/>
              </a:rPr>
              <a:t>：</a:t>
            </a:r>
            <a:r>
              <a:rPr lang="zh-CN" alt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cs typeface="Arial" pitchFamily="34" charset="0"/>
              </a:rPr>
              <a:t>参与网上调查的员工需要回答项目内容后标有*的问题。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9670</TotalTime>
  <Words>987</Words>
  <Application>Microsoft Office PowerPoint</Application>
  <PresentationFormat>On-screen Show (4:3)</PresentationFormat>
  <Paragraphs>228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宋体</vt:lpstr>
      <vt:lpstr>Arial</vt:lpstr>
      <vt:lpstr>Calibri</vt:lpstr>
      <vt:lpstr>Helvetica</vt:lpstr>
      <vt:lpstr>Wingdings</vt:lpstr>
      <vt:lpstr>Office Theme</vt:lpstr>
      <vt:lpstr>PowerPoint Presentation</vt:lpstr>
      <vt:lpstr>调查目的</vt:lpstr>
      <vt:lpstr>敬业度调查流程</vt:lpstr>
      <vt:lpstr>员工效能框架</vt:lpstr>
      <vt:lpstr>了解您的结果</vt:lpstr>
      <vt:lpstr>管理层 </vt:lpstr>
      <vt:lpstr>行动计划 </vt:lpstr>
      <vt:lpstr>附录</vt:lpstr>
      <vt:lpstr>调查维度和问题</vt:lpstr>
      <vt:lpstr>调查维度和问题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839</cp:revision>
  <cp:lastPrinted>2013-11-08T14:29:41Z</cp:lastPrinted>
  <dcterms:created xsi:type="dcterms:W3CDTF">2013-11-08T14:26:32Z</dcterms:created>
  <dcterms:modified xsi:type="dcterms:W3CDTF">2019-06-17T19:31:42Z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